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804" y="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4F8E6779-CDAB-4D43-8AA2-70C6120508C7}" type="datetimeFigureOut">
              <a:rPr lang="hr-HR" smtClean="0"/>
              <a:t>28.1.2013.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084B1A4-089D-4B65-A349-A10854D20A83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ro.hr/" TargetMode="External"/><Relationship Id="rId3" Type="http://schemas.openxmlformats.org/officeDocument/2006/relationships/hyperlink" Target="http://www.azvo.hr/" TargetMode="External"/><Relationship Id="rId7" Type="http://schemas.openxmlformats.org/officeDocument/2006/relationships/hyperlink" Target="http://www.stipendije.info/" TargetMode="External"/><Relationship Id="rId2" Type="http://schemas.openxmlformats.org/officeDocument/2006/relationships/hyperlink" Target="http://www.mzos.hr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ostani-student.hr/" TargetMode="External"/><Relationship Id="rId5" Type="http://schemas.openxmlformats.org/officeDocument/2006/relationships/hyperlink" Target="http://www.ncwo.hr/" TargetMode="External"/><Relationship Id="rId4" Type="http://schemas.openxmlformats.org/officeDocument/2006/relationships/hyperlink" Target="http://www.azvo.hr/enic" TargetMode="External"/><Relationship Id="rId9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accent5">
                    <a:lumMod val="75000"/>
                  </a:schemeClr>
                </a:solidFill>
              </a:rPr>
              <a:t>Profesionalna orijentacija učenika 4. razreda </a:t>
            </a:r>
            <a:endParaRPr lang="hr-H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8200"/>
          </a:xfrm>
        </p:spPr>
        <p:txBody>
          <a:bodyPr>
            <a:normAutofit lnSpcReduction="10000"/>
          </a:bodyPr>
          <a:lstStyle/>
          <a:p>
            <a:endParaRPr lang="hr-HR" dirty="0" smtClean="0"/>
          </a:p>
          <a:p>
            <a:r>
              <a:rPr lang="hr-HR" b="1" dirty="0" smtClean="0">
                <a:solidFill>
                  <a:schemeClr val="bg2">
                    <a:lumMod val="50000"/>
                  </a:schemeClr>
                </a:solidFill>
              </a:rPr>
              <a:t>Tehnička škola</a:t>
            </a:r>
          </a:p>
          <a:p>
            <a:r>
              <a:rPr lang="hr-HR" b="1" dirty="0" smtClean="0">
                <a:solidFill>
                  <a:schemeClr val="bg2">
                    <a:lumMod val="50000"/>
                  </a:schemeClr>
                </a:solidFill>
              </a:rPr>
              <a:t>Slavonski </a:t>
            </a:r>
            <a:r>
              <a:rPr lang="hr-HR" b="1" dirty="0" smtClean="0">
                <a:solidFill>
                  <a:schemeClr val="bg2">
                    <a:lumMod val="50000"/>
                  </a:schemeClr>
                </a:solidFill>
              </a:rPr>
              <a:t>Brod</a:t>
            </a:r>
          </a:p>
          <a:p>
            <a:endParaRPr lang="hr-HR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r"/>
            <a:r>
              <a:rPr lang="hr-HR" sz="1600" b="1" dirty="0" smtClean="0">
                <a:solidFill>
                  <a:schemeClr val="bg2">
                    <a:lumMod val="50000"/>
                  </a:schemeClr>
                </a:solidFill>
              </a:rPr>
              <a:t>Priredila: Ana Zovko, pedagog</a:t>
            </a:r>
            <a:endParaRPr lang="hr-HR" sz="1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0963">
            <a:off x="480077" y="630608"/>
            <a:ext cx="3600400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38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99392"/>
            <a:ext cx="9143999" cy="6957392"/>
          </a:xfrm>
          <a:noFill/>
          <a:ln/>
        </p:spPr>
      </p:pic>
      <p:sp>
        <p:nvSpPr>
          <p:cNvPr id="5" name="TekstniOkvir 4"/>
          <p:cNvSpPr txBox="1"/>
          <p:nvPr/>
        </p:nvSpPr>
        <p:spPr>
          <a:xfrm>
            <a:off x="5508104" y="1431318"/>
            <a:ext cx="3096344" cy="160043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hr-HR" sz="1400" b="1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Temeljni zadatak Veleučilišta je izobrazba stručnjaka usmjerenih više prema praksi sa ciljem samostalne primjene stručnih i znanstvenih </a:t>
            </a:r>
            <a:r>
              <a:rPr lang="hr-HR" sz="1400" b="1" dirty="0" smtClean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metoda, </a:t>
            </a:r>
            <a:r>
              <a:rPr lang="hr-HR" sz="1400" b="1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koja je od početka usmjerena prema budućem zvanju.</a:t>
            </a:r>
          </a:p>
        </p:txBody>
      </p:sp>
    </p:spTree>
    <p:extLst>
      <p:ext uri="{BB962C8B-B14F-4D97-AF65-F5344CB8AC3E}">
        <p14:creationId xmlns:p14="http://schemas.microsoft.com/office/powerpoint/2010/main" val="318004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Gdje možete pronaći informacije potrebne za donošenje odluke?</a:t>
            </a:r>
            <a:endParaRPr lang="hr-H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hr-HR" dirty="0">
                <a:latin typeface="Georgia" pitchFamily="18" charset="0"/>
              </a:rPr>
              <a:t>Ministarstvo znanosti obrazovanja i športa Republike Hrvatske – </a:t>
            </a:r>
            <a:r>
              <a:rPr lang="hr-HR" dirty="0">
                <a:latin typeface="Georgia" pitchFamily="18" charset="0"/>
                <a:hlinkClick r:id="rId2"/>
              </a:rPr>
              <a:t>www.mzos.hr</a:t>
            </a:r>
            <a:endParaRPr lang="hr-HR" dirty="0"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hr-HR" dirty="0">
                <a:latin typeface="Georgia" pitchFamily="18" charset="0"/>
              </a:rPr>
              <a:t>Agencija za znanost i visoko obrazovanje – </a:t>
            </a:r>
            <a:r>
              <a:rPr lang="hr-HR" dirty="0">
                <a:latin typeface="Georgia" pitchFamily="18" charset="0"/>
                <a:hlinkClick r:id="rId3"/>
              </a:rPr>
              <a:t>www.azvo.hr</a:t>
            </a:r>
            <a:r>
              <a:rPr lang="hr-HR" dirty="0">
                <a:latin typeface="Georgia" pitchFamily="18" charset="0"/>
              </a:rPr>
              <a:t> </a:t>
            </a:r>
            <a:r>
              <a:rPr lang="hr-HR" dirty="0" smtClean="0">
                <a:latin typeface="Georgia" pitchFamily="18" charset="0"/>
              </a:rPr>
              <a:t>– </a:t>
            </a:r>
            <a:r>
              <a:rPr lang="hr-HR" dirty="0" smtClean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pregled studijskih programa</a:t>
            </a:r>
            <a:endParaRPr lang="hr-HR" dirty="0">
              <a:solidFill>
                <a:schemeClr val="accent5">
                  <a:lumMod val="75000"/>
                </a:schemeClr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hr-HR" dirty="0">
                <a:latin typeface="Georgia" pitchFamily="18" charset="0"/>
              </a:rPr>
              <a:t>Nacionalni ENIC/NARIC ured – </a:t>
            </a:r>
            <a:r>
              <a:rPr lang="hr-HR" dirty="0" smtClean="0">
                <a:latin typeface="Georgia" pitchFamily="18" charset="0"/>
                <a:hlinkClick r:id="rId4"/>
              </a:rPr>
              <a:t>www.azvo.hr/</a:t>
            </a:r>
            <a:r>
              <a:rPr lang="hr-HR" dirty="0" err="1" smtClean="0">
                <a:latin typeface="Georgia" pitchFamily="18" charset="0"/>
                <a:hlinkClick r:id="rId4"/>
              </a:rPr>
              <a:t>enic</a:t>
            </a:r>
            <a:r>
              <a:rPr lang="hr-HR" dirty="0">
                <a:latin typeface="Georgia" pitchFamily="18" charset="0"/>
              </a:rPr>
              <a:t> </a:t>
            </a:r>
            <a:r>
              <a:rPr lang="hr-HR" dirty="0" smtClean="0">
                <a:latin typeface="Georgia" pitchFamily="18" charset="0"/>
              </a:rPr>
              <a:t>   popis </a:t>
            </a:r>
            <a:r>
              <a:rPr lang="hr-HR" dirty="0">
                <a:latin typeface="Georgia" pitchFamily="18" charset="0"/>
              </a:rPr>
              <a:t>svih priznatih univerziteta i studija </a:t>
            </a:r>
            <a:r>
              <a:rPr lang="hr-HR" dirty="0" smtClean="0">
                <a:latin typeface="Georgia" pitchFamily="18" charset="0"/>
              </a:rPr>
              <a:t> </a:t>
            </a:r>
            <a:endParaRPr lang="hr-HR" dirty="0"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hr-HR" dirty="0">
                <a:latin typeface="Georgia" pitchFamily="18" charset="0"/>
              </a:rPr>
              <a:t>Nacionalni centar za vanjsko vrednovanje obrazovanja – </a:t>
            </a:r>
            <a:r>
              <a:rPr lang="hr-HR" dirty="0">
                <a:latin typeface="Georgia" pitchFamily="18" charset="0"/>
                <a:hlinkClick r:id="rId5"/>
              </a:rPr>
              <a:t>www.ncwo.hr</a:t>
            </a:r>
            <a:endParaRPr lang="hr-HR" dirty="0"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hr-HR" dirty="0" err="1">
                <a:solidFill>
                  <a:schemeClr val="accent3">
                    <a:lumMod val="75000"/>
                  </a:schemeClr>
                </a:solidFill>
                <a:latin typeface="Georgia" pitchFamily="18" charset="0"/>
                <a:hlinkClick r:id="rId6"/>
              </a:rPr>
              <a:t>www.postani</a:t>
            </a:r>
            <a:r>
              <a:rPr lang="hr-HR" dirty="0">
                <a:solidFill>
                  <a:schemeClr val="accent3">
                    <a:lumMod val="75000"/>
                  </a:schemeClr>
                </a:solidFill>
                <a:latin typeface="Georgia" pitchFamily="18" charset="0"/>
                <a:hlinkClick r:id="rId6"/>
              </a:rPr>
              <a:t>-</a:t>
            </a:r>
            <a:r>
              <a:rPr lang="hr-HR" dirty="0" err="1">
                <a:solidFill>
                  <a:schemeClr val="accent3">
                    <a:lumMod val="75000"/>
                  </a:schemeClr>
                </a:solidFill>
                <a:latin typeface="Georgia" pitchFamily="18" charset="0"/>
                <a:hlinkClick r:id="rId6"/>
              </a:rPr>
              <a:t>student.hr</a:t>
            </a:r>
            <a:endParaRPr lang="hr-HR" dirty="0">
              <a:solidFill>
                <a:schemeClr val="accent3">
                  <a:lumMod val="75000"/>
                </a:schemeClr>
              </a:solidFill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hr-HR" dirty="0">
                <a:latin typeface="Georgia" pitchFamily="18" charset="0"/>
                <a:hlinkClick r:id="rId7"/>
              </a:rPr>
              <a:t>www.stipendije.info</a:t>
            </a:r>
            <a:endParaRPr lang="hr-HR" dirty="0">
              <a:latin typeface="Georgia" pitchFamily="18" charset="0"/>
            </a:endParaRPr>
          </a:p>
          <a:p>
            <a:pPr>
              <a:lnSpc>
                <a:spcPct val="90000"/>
              </a:lnSpc>
            </a:pPr>
            <a:r>
              <a:rPr lang="hr-HR" dirty="0" smtClean="0">
                <a:latin typeface="Georgia" pitchFamily="18" charset="0"/>
                <a:hlinkClick r:id="rId8"/>
              </a:rPr>
              <a:t>www.iro.hr</a:t>
            </a:r>
            <a:r>
              <a:rPr lang="hr-HR" dirty="0" smtClean="0">
                <a:latin typeface="Georgia" pitchFamily="18" charset="0"/>
              </a:rPr>
              <a:t> - </a:t>
            </a:r>
            <a:r>
              <a:rPr lang="hr-HR" dirty="0">
                <a:latin typeface="Georgia" pitchFamily="18" charset="0"/>
              </a:rPr>
              <a:t>informacije i usluge savjetovanja o visokom obrazovanju u Hrvatskoj i inozemstvu</a:t>
            </a:r>
          </a:p>
          <a:p>
            <a:pPr marL="68580" indent="0">
              <a:buNone/>
            </a:pPr>
            <a:endParaRPr lang="hr-HR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365104"/>
            <a:ext cx="1872208" cy="2304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25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936548"/>
          </a:xfrm>
        </p:spPr>
        <p:txBody>
          <a:bodyPr/>
          <a:lstStyle/>
          <a:p>
            <a:r>
              <a:rPr lang="hr-HR" dirty="0" smtClean="0"/>
              <a:t>Moj izbor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53302" y="3933056"/>
            <a:ext cx="3309803" cy="1100581"/>
          </a:xfrm>
        </p:spPr>
        <p:txBody>
          <a:bodyPr>
            <a:normAutofit/>
          </a:bodyPr>
          <a:lstStyle/>
          <a:p>
            <a:r>
              <a:rPr lang="hr-HR" sz="2400" b="1" dirty="0" smtClean="0">
                <a:solidFill>
                  <a:schemeClr val="accent5">
                    <a:lumMod val="75000"/>
                  </a:schemeClr>
                </a:solidFill>
              </a:rPr>
              <a:t>Profesionalno savjetovanje</a:t>
            </a:r>
            <a:endParaRPr lang="hr-HR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0"/>
            <a:ext cx="3960440" cy="6237312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88640"/>
            <a:ext cx="1800200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2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>
                <a:latin typeface="Georgia" pitchFamily="18" charset="0"/>
              </a:rPr>
              <a:t>Mogućnosti obrazovanja odraslih u Slavonskom Brodu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Pučko otvoreno učilište Libar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Pučko otvoreno učilište Brod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Obrtnička škola Slavonski Brod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Tehnička škola Slavonski Brod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Ivora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Mislav znanje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Pučko otvoreno učilište AMC Nova Gradiška</a:t>
            </a:r>
          </a:p>
          <a:p>
            <a:pPr>
              <a:lnSpc>
                <a:spcPct val="90000"/>
              </a:lnSpc>
            </a:pPr>
            <a:r>
              <a:rPr lang="hr-HR" dirty="0" err="1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Zagrebinspekt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 obrazovanje d.o.o. Slavonski Brod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Veleučilište u Slavonskom Brodu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Strojarski fakultet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Srednja škola “Matija Antun </a:t>
            </a:r>
            <a:r>
              <a:rPr lang="hr-HR" dirty="0" err="1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Reljković</a:t>
            </a: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”</a:t>
            </a:r>
          </a:p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75000"/>
                  </a:schemeClr>
                </a:solidFill>
                <a:latin typeface="Georgia" pitchFamily="18" charset="0"/>
              </a:rPr>
              <a:t>Industrijsko-obrtnička škola Nova Gradiška</a:t>
            </a:r>
          </a:p>
          <a:p>
            <a:pPr marL="68580" indent="0">
              <a:buNone/>
            </a:pP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988840"/>
            <a:ext cx="2016224" cy="2346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509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295</TotalTime>
  <Words>166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Profesionalna orijentacija učenika 4. razreda </vt:lpstr>
      <vt:lpstr>PowerPoint Presentation</vt:lpstr>
      <vt:lpstr>Gdje možete pronaći informacije potrebne za donošenje odluke?</vt:lpstr>
      <vt:lpstr>Moj izbor</vt:lpstr>
      <vt:lpstr>Mogućnosti obrazovanja odraslih u Slavonskom Brodu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Profesionalna orijentacija učenika 4. razreda</dc:title>
  <dc:creator>ana</dc:creator>
  <cp:lastModifiedBy>knjižnica</cp:lastModifiedBy>
  <cp:revision>11</cp:revision>
  <dcterms:created xsi:type="dcterms:W3CDTF">2013-01-25T10:29:18Z</dcterms:created>
  <dcterms:modified xsi:type="dcterms:W3CDTF">2013-01-28T14:36:45Z</dcterms:modified>
</cp:coreProperties>
</file>