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678" autoAdjust="0"/>
  </p:normalViewPr>
  <p:slideViewPr>
    <p:cSldViewPr>
      <p:cViewPr varScale="1">
        <p:scale>
          <a:sx n="109" d="100"/>
          <a:sy n="109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Pozitivni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2.A</c:v>
                </c:pt>
                <c:pt idx="1">
                  <c:v>2.B</c:v>
                </c:pt>
                <c:pt idx="2">
                  <c:v>2.C</c:v>
                </c:pt>
                <c:pt idx="3">
                  <c:v>2.D</c:v>
                </c:pt>
                <c:pt idx="4">
                  <c:v>2.E</c:v>
                </c:pt>
                <c:pt idx="5">
                  <c:v>2.F</c:v>
                </c:pt>
                <c:pt idx="6">
                  <c:v>2.G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58.6</c:v>
                </c:pt>
                <c:pt idx="1">
                  <c:v>54.2</c:v>
                </c:pt>
                <c:pt idx="2">
                  <c:v>75</c:v>
                </c:pt>
                <c:pt idx="3">
                  <c:v>68.2</c:v>
                </c:pt>
                <c:pt idx="4">
                  <c:v>57</c:v>
                </c:pt>
                <c:pt idx="5">
                  <c:v>83</c:v>
                </c:pt>
                <c:pt idx="6">
                  <c:v>56.7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Negativni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2.A</c:v>
                </c:pt>
                <c:pt idx="1">
                  <c:v>2.B</c:v>
                </c:pt>
                <c:pt idx="2">
                  <c:v>2.C</c:v>
                </c:pt>
                <c:pt idx="3">
                  <c:v>2.D</c:v>
                </c:pt>
                <c:pt idx="4">
                  <c:v>2.E</c:v>
                </c:pt>
                <c:pt idx="5">
                  <c:v>2.F</c:v>
                </c:pt>
                <c:pt idx="6">
                  <c:v>2.G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41.4</c:v>
                </c:pt>
                <c:pt idx="1">
                  <c:v>45.8</c:v>
                </c:pt>
                <c:pt idx="2">
                  <c:v>25</c:v>
                </c:pt>
                <c:pt idx="3">
                  <c:v>31.8</c:v>
                </c:pt>
                <c:pt idx="4">
                  <c:v>43</c:v>
                </c:pt>
                <c:pt idx="5">
                  <c:v>17</c:v>
                </c:pt>
                <c:pt idx="6">
                  <c:v>43.3</c:v>
                </c:pt>
              </c:numCache>
            </c:numRef>
          </c:val>
        </c:ser>
        <c:axId val="99913728"/>
        <c:axId val="100088064"/>
      </c:barChart>
      <c:catAx>
        <c:axId val="99913728"/>
        <c:scaling>
          <c:orientation val="minMax"/>
        </c:scaling>
        <c:axPos val="b"/>
        <c:tickLblPos val="nextTo"/>
        <c:crossAx val="100088064"/>
        <c:crosses val="autoZero"/>
        <c:auto val="1"/>
        <c:lblAlgn val="ctr"/>
        <c:lblOffset val="100"/>
      </c:catAx>
      <c:valAx>
        <c:axId val="100088064"/>
        <c:scaling>
          <c:orientation val="minMax"/>
        </c:scaling>
        <c:axPos val="l"/>
        <c:majorGridlines/>
        <c:numFmt formatCode="General" sourceLinked="1"/>
        <c:tickLblPos val="nextTo"/>
        <c:crossAx val="999137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sr-Latn-C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Srednja ocjena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2.A</c:v>
                </c:pt>
                <c:pt idx="1">
                  <c:v>2.B</c:v>
                </c:pt>
                <c:pt idx="2">
                  <c:v>2.C</c:v>
                </c:pt>
                <c:pt idx="3">
                  <c:v>2.D</c:v>
                </c:pt>
                <c:pt idx="4">
                  <c:v>2.E</c:v>
                </c:pt>
                <c:pt idx="5">
                  <c:v>2.F</c:v>
                </c:pt>
                <c:pt idx="6">
                  <c:v>2.G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2.5</c:v>
                </c:pt>
                <c:pt idx="1">
                  <c:v>2.38</c:v>
                </c:pt>
                <c:pt idx="2">
                  <c:v>3</c:v>
                </c:pt>
                <c:pt idx="3">
                  <c:v>2.95</c:v>
                </c:pt>
                <c:pt idx="4">
                  <c:v>2.73</c:v>
                </c:pt>
                <c:pt idx="5">
                  <c:v>3.53</c:v>
                </c:pt>
                <c:pt idx="6">
                  <c:v>2.67</c:v>
                </c:pt>
              </c:numCache>
            </c:numRef>
          </c:val>
        </c:ser>
        <c:axId val="84860288"/>
        <c:axId val="156967680"/>
      </c:barChart>
      <c:catAx>
        <c:axId val="84860288"/>
        <c:scaling>
          <c:orientation val="minMax"/>
        </c:scaling>
        <c:axPos val="b"/>
        <c:tickLblPos val="nextTo"/>
        <c:crossAx val="156967680"/>
        <c:crosses val="autoZero"/>
        <c:auto val="1"/>
        <c:lblAlgn val="ctr"/>
        <c:lblOffset val="100"/>
      </c:catAx>
      <c:valAx>
        <c:axId val="156967680"/>
        <c:scaling>
          <c:orientation val="minMax"/>
        </c:scaling>
        <c:axPos val="l"/>
        <c:majorGridlines/>
        <c:numFmt formatCode="General" sourceLinked="1"/>
        <c:tickLblPos val="nextTo"/>
        <c:crossAx val="8486028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sr-Latn-C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Izostanci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2.A</c:v>
                </c:pt>
                <c:pt idx="1">
                  <c:v>2.B</c:v>
                </c:pt>
                <c:pt idx="2">
                  <c:v>2.C</c:v>
                </c:pt>
                <c:pt idx="3">
                  <c:v>2.D</c:v>
                </c:pt>
                <c:pt idx="4">
                  <c:v>2.E</c:v>
                </c:pt>
                <c:pt idx="5">
                  <c:v>2.F</c:v>
                </c:pt>
                <c:pt idx="6">
                  <c:v>2.G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30</c:v>
                </c:pt>
                <c:pt idx="1">
                  <c:v>29.9</c:v>
                </c:pt>
                <c:pt idx="2">
                  <c:v>22.4</c:v>
                </c:pt>
                <c:pt idx="3">
                  <c:v>47.3</c:v>
                </c:pt>
                <c:pt idx="4">
                  <c:v>34</c:v>
                </c:pt>
                <c:pt idx="5">
                  <c:v>29.7</c:v>
                </c:pt>
                <c:pt idx="6">
                  <c:v>18.7</c:v>
                </c:pt>
              </c:numCache>
            </c:numRef>
          </c:val>
        </c:ser>
        <c:axId val="85097472"/>
        <c:axId val="129698048"/>
      </c:barChart>
      <c:catAx>
        <c:axId val="85097472"/>
        <c:scaling>
          <c:orientation val="minMax"/>
        </c:scaling>
        <c:axPos val="b"/>
        <c:tickLblPos val="nextTo"/>
        <c:crossAx val="129698048"/>
        <c:crosses val="autoZero"/>
        <c:auto val="1"/>
        <c:lblAlgn val="ctr"/>
        <c:lblOffset val="100"/>
      </c:catAx>
      <c:valAx>
        <c:axId val="129698048"/>
        <c:scaling>
          <c:orientation val="minMax"/>
        </c:scaling>
        <c:axPos val="l"/>
        <c:majorGridlines/>
        <c:numFmt formatCode="General" sourceLinked="1"/>
        <c:tickLblPos val="nextTo"/>
        <c:crossAx val="850974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sr-Latn-C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8405A69-F21B-49C3-BA29-E925791CE952}" type="datetimeFigureOut">
              <a:rPr lang="sr-Latn-CS" smtClean="0"/>
              <a:t>29.12.2010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6E932A-AAE3-4CCA-B771-C02FB8DF9D3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Razredno vijeće 2. razreda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hr-HR" dirty="0" smtClean="0"/>
              <a:t>Prezentaciju pripremili:</a:t>
            </a:r>
          </a:p>
          <a:p>
            <a:pPr algn="r"/>
            <a:r>
              <a:rPr lang="hr-HR" dirty="0" smtClean="0"/>
              <a:t>Tomislav </a:t>
            </a:r>
            <a:r>
              <a:rPr lang="hr-HR" dirty="0" err="1" smtClean="0"/>
              <a:t>Šimundić</a:t>
            </a:r>
            <a:endParaRPr lang="hr-HR" dirty="0" smtClean="0"/>
          </a:p>
          <a:p>
            <a:pPr algn="r"/>
            <a:r>
              <a:rPr lang="hr-HR" dirty="0" smtClean="0"/>
              <a:t>Gabrijela </a:t>
            </a:r>
            <a:r>
              <a:rPr lang="hr-HR" dirty="0" err="1" smtClean="0"/>
              <a:t>Štivić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Razred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Ukor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OPI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Odgojne mjere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Mihael </a:t>
            </a:r>
            <a:r>
              <a:rPr lang="hr-HR" dirty="0" err="1" smtClean="0"/>
              <a:t>Karalić</a:t>
            </a:r>
            <a:r>
              <a:rPr lang="hr-HR" dirty="0" smtClean="0"/>
              <a:t>, 2.A</a:t>
            </a:r>
          </a:p>
          <a:p>
            <a:r>
              <a:rPr lang="hr-HR" dirty="0" err="1" smtClean="0"/>
              <a:t>Matteo</a:t>
            </a:r>
            <a:r>
              <a:rPr lang="hr-HR" dirty="0" smtClean="0"/>
              <a:t> </a:t>
            </a:r>
            <a:r>
              <a:rPr lang="hr-HR" dirty="0" err="1" smtClean="0"/>
              <a:t>Bednjanec</a:t>
            </a:r>
            <a:r>
              <a:rPr lang="hr-HR" dirty="0" smtClean="0"/>
              <a:t>, 2.D</a:t>
            </a:r>
          </a:p>
          <a:p>
            <a:r>
              <a:rPr lang="hr-HR" dirty="0" smtClean="0"/>
              <a:t>Marko Pranjić, 2.D</a:t>
            </a:r>
          </a:p>
          <a:p>
            <a:r>
              <a:rPr lang="hr-HR" dirty="0" smtClean="0"/>
              <a:t>Paula </a:t>
            </a:r>
            <a:r>
              <a:rPr lang="hr-HR" dirty="0" err="1" smtClean="0"/>
              <a:t>Konopka</a:t>
            </a:r>
            <a:r>
              <a:rPr lang="hr-HR" dirty="0" smtClean="0"/>
              <a:t>, 2.E</a:t>
            </a:r>
          </a:p>
          <a:p>
            <a:r>
              <a:rPr lang="hr-HR" dirty="0" smtClean="0"/>
              <a:t>Josip </a:t>
            </a:r>
            <a:r>
              <a:rPr lang="hr-HR" dirty="0" err="1" smtClean="0"/>
              <a:t>Aladrović</a:t>
            </a:r>
            <a:r>
              <a:rPr lang="hr-HR" dirty="0" smtClean="0"/>
              <a:t>, 2.F</a:t>
            </a:r>
          </a:p>
          <a:p>
            <a:r>
              <a:rPr lang="hr-HR" dirty="0" smtClean="0"/>
              <a:t>Krešimir Kolesarić, 2.F</a:t>
            </a:r>
          </a:p>
          <a:p>
            <a:r>
              <a:rPr lang="hr-HR" dirty="0" smtClean="0"/>
              <a:t>Marina Lilić, 2.F</a:t>
            </a:r>
          </a:p>
          <a:p>
            <a:r>
              <a:rPr lang="hr-HR" dirty="0" smtClean="0"/>
              <a:t>Martina </a:t>
            </a:r>
            <a:r>
              <a:rPr lang="hr-HR" dirty="0" err="1" smtClean="0"/>
              <a:t>Marijanović</a:t>
            </a:r>
            <a:r>
              <a:rPr lang="hr-HR" dirty="0" smtClean="0"/>
              <a:t>, 2.F</a:t>
            </a:r>
          </a:p>
          <a:p>
            <a:r>
              <a:rPr lang="hr-HR" dirty="0" smtClean="0"/>
              <a:t>Tihana Matijević, 2.F</a:t>
            </a:r>
          </a:p>
          <a:p>
            <a:r>
              <a:rPr lang="hr-HR" dirty="0" smtClean="0"/>
              <a:t>Josipa Kolaković, 2.G</a:t>
            </a:r>
          </a:p>
          <a:p>
            <a:r>
              <a:rPr lang="hr-HR" dirty="0" smtClean="0"/>
              <a:t>Anton Anđelić, 2.G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Pohvala Nastavničkog vijeća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Tomislav </a:t>
            </a:r>
            <a:r>
              <a:rPr lang="hr-HR" dirty="0" err="1" smtClean="0"/>
              <a:t>Balaš</a:t>
            </a:r>
            <a:r>
              <a:rPr lang="hr-HR" dirty="0" smtClean="0"/>
              <a:t>, 2.B</a:t>
            </a:r>
          </a:p>
          <a:p>
            <a:r>
              <a:rPr lang="hr-HR" dirty="0" smtClean="0"/>
              <a:t>Nikola </a:t>
            </a:r>
            <a:r>
              <a:rPr lang="hr-HR" dirty="0" err="1" smtClean="0"/>
              <a:t>Suvalj</a:t>
            </a:r>
            <a:r>
              <a:rPr lang="hr-HR" dirty="0" smtClean="0"/>
              <a:t>, 2.B</a:t>
            </a:r>
          </a:p>
          <a:p>
            <a:r>
              <a:rPr lang="hr-HR" dirty="0" smtClean="0"/>
              <a:t>Anto </a:t>
            </a:r>
            <a:r>
              <a:rPr lang="hr-HR" dirty="0" err="1" smtClean="0"/>
              <a:t>Kopačević</a:t>
            </a:r>
            <a:r>
              <a:rPr lang="hr-HR" dirty="0" smtClean="0"/>
              <a:t>, 2.G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Bez izostanaka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Ivan Lipovac, 2.G</a:t>
            </a:r>
          </a:p>
          <a:p>
            <a:r>
              <a:rPr lang="hr-HR" dirty="0" smtClean="0"/>
              <a:t>Matea </a:t>
            </a:r>
            <a:r>
              <a:rPr lang="hr-HR" dirty="0" err="1" smtClean="0"/>
              <a:t>Pavelko</a:t>
            </a:r>
            <a:r>
              <a:rPr lang="hr-HR" dirty="0" smtClean="0"/>
              <a:t>, 2.G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Posebna pohvala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Naziv nastavnog predmeta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Broj negativno ocijenjenih učenika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Ime i prezime nastavnika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Matematika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15 (9+6)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Ljubica </a:t>
                      </a:r>
                      <a:r>
                        <a:rPr lang="hr-HR" dirty="0" err="1" smtClean="0"/>
                        <a:t>Medak</a:t>
                      </a:r>
                      <a:r>
                        <a:rPr lang="hr-HR" baseline="0" dirty="0" smtClean="0"/>
                        <a:t> 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Matematika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Saša Knežević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Matematika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M. Blažević Mandić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Tehnička mehanika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13</a:t>
                      </a:r>
                      <a:r>
                        <a:rPr lang="hr-HR" baseline="0" dirty="0" smtClean="0"/>
                        <a:t> (9+4)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Božica Rajković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Hrvatski jezik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Božica </a:t>
                      </a:r>
                      <a:r>
                        <a:rPr lang="hr-HR" dirty="0" err="1" smtClean="0"/>
                        <a:t>Sedlić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Fizika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15 (8+2+5)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Petar Rosandić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Osnove elektrotehnike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Roza </a:t>
                      </a:r>
                      <a:r>
                        <a:rPr lang="hr-HR" dirty="0" err="1" smtClean="0"/>
                        <a:t>Mihić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Tehnologija goriva i maziva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Mirjana Rodin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Negativne ocjene po predmetima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Više učenja, rada, truda</a:t>
            </a:r>
          </a:p>
          <a:p>
            <a:r>
              <a:rPr lang="hr-HR" dirty="0" smtClean="0"/>
              <a:t>Redovito učenje</a:t>
            </a:r>
          </a:p>
          <a:p>
            <a:r>
              <a:rPr lang="hr-HR" dirty="0" smtClean="0"/>
              <a:t>Redovito pohađanje nastave</a:t>
            </a:r>
          </a:p>
          <a:p>
            <a:r>
              <a:rPr lang="hr-HR" dirty="0" smtClean="0"/>
              <a:t>Odgovorniji odnos učenika prema obvezama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Što bi poboljšalo uspjeh u navedenim predmetima?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Izbjegavanje neuspjeha</a:t>
            </a:r>
          </a:p>
          <a:p>
            <a:r>
              <a:rPr lang="hr-HR" dirty="0" smtClean="0"/>
              <a:t>Prikrivanje nerada</a:t>
            </a:r>
          </a:p>
          <a:p>
            <a:r>
              <a:rPr lang="hr-HR" dirty="0" smtClean="0"/>
              <a:t>Zbog dosade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Zbog čega učenici napuštaju nastavu?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Matematika</a:t>
            </a:r>
          </a:p>
          <a:p>
            <a:r>
              <a:rPr lang="hr-HR" dirty="0" smtClean="0"/>
              <a:t>Fizika</a:t>
            </a:r>
          </a:p>
          <a:p>
            <a:r>
              <a:rPr lang="hr-HR" dirty="0" smtClean="0"/>
              <a:t>Tehnologija goriva i maziva</a:t>
            </a:r>
          </a:p>
          <a:p>
            <a:r>
              <a:rPr lang="hr-HR" dirty="0" smtClean="0"/>
              <a:t>Hrvatski jezik</a:t>
            </a:r>
          </a:p>
          <a:p>
            <a:r>
              <a:rPr lang="hr-HR" dirty="0" smtClean="0"/>
              <a:t>Računalstvo</a:t>
            </a:r>
          </a:p>
          <a:p>
            <a:r>
              <a:rPr lang="hr-HR" dirty="0" smtClean="0"/>
              <a:t>Geografija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Predmeti iz kojih učenici najčešće izbjegavaju nastavu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Češće usmeno provjeravati učenike</a:t>
            </a:r>
          </a:p>
          <a:p>
            <a:r>
              <a:rPr lang="hr-HR" dirty="0" smtClean="0"/>
              <a:t>Izricati odgojne mjere</a:t>
            </a:r>
          </a:p>
          <a:p>
            <a:r>
              <a:rPr lang="hr-HR" dirty="0" smtClean="0"/>
              <a:t>Razgovarati s učenikom i roditeljem</a:t>
            </a:r>
          </a:p>
          <a:p>
            <a:r>
              <a:rPr lang="hr-HR" dirty="0" smtClean="0"/>
              <a:t>Upućivati učenike na razgovor sa stručnim osobama</a:t>
            </a:r>
          </a:p>
          <a:p>
            <a:r>
              <a:rPr lang="hr-HR" dirty="0" smtClean="0"/>
              <a:t>Ubrzati proces isključenja</a:t>
            </a:r>
          </a:p>
          <a:p>
            <a:r>
              <a:rPr lang="hr-HR" dirty="0" smtClean="0"/>
              <a:t>Podijeliti učenicima željene ocjene i raditi samo ono što oni žele znati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Što treba poduzeti da se smanji neopravdano izbjegavanje nastave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Najviša: 83% , 2.F razred</a:t>
            </a:r>
          </a:p>
          <a:p>
            <a:r>
              <a:rPr lang="hr-HR" dirty="0" smtClean="0"/>
              <a:t>Najniža: 57%, 2.G razred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Individualni dolasci roditelja po učeniku: 1.7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Posjećenost roditeljskih sastanaka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Broj učenika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U 2.F i 2.G razredu su pisane školske zadaće iz hrvatskog jezika koje nisu bile u </a:t>
            </a:r>
            <a:r>
              <a:rPr lang="hr-HR" sz="2400" dirty="0" err="1" smtClean="0"/>
              <a:t>vremeniku</a:t>
            </a:r>
            <a:r>
              <a:rPr lang="hr-HR" sz="2400" dirty="0" smtClean="0"/>
              <a:t>.</a:t>
            </a:r>
          </a:p>
          <a:p>
            <a:r>
              <a:rPr lang="hr-HR" sz="2400" dirty="0" smtClean="0"/>
              <a:t>Nemamo podatke o pisanju ispravaka pisanih provjera.</a:t>
            </a:r>
          </a:p>
          <a:p>
            <a:r>
              <a:rPr lang="hr-HR" sz="2400" dirty="0" smtClean="0"/>
              <a:t>Učenici su ispitani iako su već dva puta odgovarali iz povijesti umjetnosti i arhitekture (dogodilo se samo jednom)</a:t>
            </a:r>
          </a:p>
          <a:p>
            <a:r>
              <a:rPr lang="hr-HR" sz="2400" dirty="0" smtClean="0"/>
              <a:t>Nije bilo organiziranja dodatnih sati za pripremu učenika za ponovljeni test.</a:t>
            </a:r>
          </a:p>
          <a:p>
            <a:r>
              <a:rPr lang="hr-HR" sz="2400" dirty="0" smtClean="0"/>
              <a:t>Iz geografije su učenici ispitivani tek krajem 11. mjeseca.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Primjena pravilnika o ocjenjivanju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Nije određen broj ocjena po elementu</a:t>
            </a:r>
          </a:p>
          <a:p>
            <a:r>
              <a:rPr lang="hr-HR" dirty="0" smtClean="0"/>
              <a:t>Ukinuto je ponavljanje pisanih provjera za 50% negativnih</a:t>
            </a:r>
          </a:p>
          <a:p>
            <a:r>
              <a:rPr lang="hr-HR" dirty="0" err="1" smtClean="0"/>
              <a:t>Vremenik</a:t>
            </a:r>
            <a:r>
              <a:rPr lang="hr-HR" dirty="0" smtClean="0"/>
              <a:t> pisanih provjera</a:t>
            </a:r>
          </a:p>
          <a:p>
            <a:r>
              <a:rPr lang="hr-HR" dirty="0" smtClean="0"/>
              <a:t>Ne mora se do zadnjeg sata ispitivati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Prednosti pravilnika o ocjenjivanju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Premalo se može učenika usmeno, a kvalitetno ispitati (da se može otkriti što učenik zna)</a:t>
            </a:r>
          </a:p>
          <a:p>
            <a:r>
              <a:rPr lang="hr-HR" dirty="0" smtClean="0"/>
              <a:t>Nemogućnost pisanja ispravaka pisanih provjera – kod usmenog ispitivanja nema vidljivih i jasnih dokaza o učenikovom znanju.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Nedostaci Pravilnika o </a:t>
            </a:r>
            <a:r>
              <a:rPr lang="hr-HR" dirty="0" err="1" smtClean="0"/>
              <a:t>ocjenjivaju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80"/>
                <a:gridCol w="928694"/>
                <a:gridCol w="900126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Razred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Pozitivni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58.6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54.2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68.2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56.7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Negativni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41.4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45.8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31.8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43.3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Pozitivno i negativno ocijenjeni 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Pozitivno i negativno ocijenjeni 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Odlični učenici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2.38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2.95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2.73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3.53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2.67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Srednja ocjena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Srednja ocjena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2.F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29,9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22,4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47,3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29,7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18,7</a:t>
                      </a:r>
                      <a:endParaRPr lang="hr-H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Izostanci po učeniku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Izostanci po učeniku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539</Words>
  <Application>Microsoft Office PowerPoint</Application>
  <PresentationFormat>On-screen Show (4:3)</PresentationFormat>
  <Paragraphs>209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Razredno vijeće 2. razreda</vt:lpstr>
      <vt:lpstr>Broj učenika</vt:lpstr>
      <vt:lpstr>Pozitivno i negativno ocijenjeni </vt:lpstr>
      <vt:lpstr>Pozitivno i negativno ocijenjeni </vt:lpstr>
      <vt:lpstr>Odlični učenici</vt:lpstr>
      <vt:lpstr>Srednja ocjena</vt:lpstr>
      <vt:lpstr>Srednja ocjena</vt:lpstr>
      <vt:lpstr>Izostanci po učeniku</vt:lpstr>
      <vt:lpstr>Izostanci po učeniku</vt:lpstr>
      <vt:lpstr>Odgojne mjere</vt:lpstr>
      <vt:lpstr>Pohvala Nastavničkog vijeća</vt:lpstr>
      <vt:lpstr>Bez izostanaka</vt:lpstr>
      <vt:lpstr>Posebna pohvala</vt:lpstr>
      <vt:lpstr>Negativne ocjene po predmetima</vt:lpstr>
      <vt:lpstr>Što bi poboljšalo uspjeh u navedenim predmetima?</vt:lpstr>
      <vt:lpstr>Zbog čega učenici napuštaju nastavu?</vt:lpstr>
      <vt:lpstr>Predmeti iz kojih učenici najčešće izbjegavaju nastavu</vt:lpstr>
      <vt:lpstr>Što treba poduzeti da se smanji neopravdano izbjegavanje nastave</vt:lpstr>
      <vt:lpstr>Posjećenost roditeljskih sastanaka</vt:lpstr>
      <vt:lpstr>Primjena pravilnika o ocjenjivanju</vt:lpstr>
      <vt:lpstr>Prednosti pravilnika o ocjenjivanju</vt:lpstr>
      <vt:lpstr>Nedostaci Pravilnika o ocjenjivaju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Razredno vijeće 2. razreda</dc:title>
  <dc:creator>Tomislav</dc:creator>
  <cp:lastModifiedBy>Tomislav</cp:lastModifiedBy>
  <cp:revision>19</cp:revision>
  <dcterms:created xsi:type="dcterms:W3CDTF">2010-12-29T09:05:56Z</dcterms:created>
  <dcterms:modified xsi:type="dcterms:W3CDTF">2010-12-29T10:26:10Z</dcterms:modified>
</cp:coreProperties>
</file>