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5" r:id="rId17"/>
    <p:sldId id="272" r:id="rId18"/>
    <p:sldId id="277" r:id="rId19"/>
    <p:sldId id="274" r:id="rId20"/>
    <p:sldId id="273" r:id="rId21"/>
    <p:sldId id="276" r:id="rId2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0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C5579-92BC-466F-A2BE-AE12DF8A4F80}" type="datetimeFigureOut">
              <a:rPr lang="hr-HR" smtClean="0"/>
              <a:t>30.1.2013.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F10A92-B3E1-4A7E-ADF5-F66AE436254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99998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F5C0-ACB9-4DD1-9794-1FF0D524C15D}" type="datetimeFigureOut">
              <a:rPr lang="hr-HR" smtClean="0"/>
              <a:t>30.1.2013.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BD12-8645-4119-A190-D3D178AD1041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F5C0-ACB9-4DD1-9794-1FF0D524C15D}" type="datetimeFigureOut">
              <a:rPr lang="hr-HR" smtClean="0"/>
              <a:t>30.1.2013.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BD12-8645-4119-A190-D3D178AD104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F5C0-ACB9-4DD1-9794-1FF0D524C15D}" type="datetimeFigureOut">
              <a:rPr lang="hr-HR" smtClean="0"/>
              <a:t>30.1.2013.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BD12-8645-4119-A190-D3D178AD104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F5C0-ACB9-4DD1-9794-1FF0D524C15D}" type="datetimeFigureOut">
              <a:rPr lang="hr-HR" smtClean="0"/>
              <a:t>30.1.2013.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BD12-8645-4119-A190-D3D178AD104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F5C0-ACB9-4DD1-9794-1FF0D524C15D}" type="datetimeFigureOut">
              <a:rPr lang="hr-HR" smtClean="0"/>
              <a:t>30.1.2013.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BD12-8645-4119-A190-D3D178AD1041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F5C0-ACB9-4DD1-9794-1FF0D524C15D}" type="datetimeFigureOut">
              <a:rPr lang="hr-HR" smtClean="0"/>
              <a:t>30.1.2013.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BD12-8645-4119-A190-D3D178AD104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F5C0-ACB9-4DD1-9794-1FF0D524C15D}" type="datetimeFigureOut">
              <a:rPr lang="hr-HR" smtClean="0"/>
              <a:t>30.1.2013.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BD12-8645-4119-A190-D3D178AD104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F5C0-ACB9-4DD1-9794-1FF0D524C15D}" type="datetimeFigureOut">
              <a:rPr lang="hr-HR" smtClean="0"/>
              <a:t>30.1.2013.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BD12-8645-4119-A190-D3D178AD104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F5C0-ACB9-4DD1-9794-1FF0D524C15D}" type="datetimeFigureOut">
              <a:rPr lang="hr-HR" smtClean="0"/>
              <a:t>30.1.2013.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BD12-8645-4119-A190-D3D178AD104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F5C0-ACB9-4DD1-9794-1FF0D524C15D}" type="datetimeFigureOut">
              <a:rPr lang="hr-HR" smtClean="0"/>
              <a:t>30.1.2013.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10BD12-8645-4119-A190-D3D178AD1041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8F5C0-ACB9-4DD1-9794-1FF0D524C15D}" type="datetimeFigureOut">
              <a:rPr lang="hr-HR" smtClean="0"/>
              <a:t>30.1.2013.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310BD12-8645-4119-A190-D3D178AD1041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18F5C0-ACB9-4DD1-9794-1FF0D524C15D}" type="datetimeFigureOut">
              <a:rPr lang="hr-HR" smtClean="0"/>
              <a:t>30.1.2013.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10BD12-8645-4119-A190-D3D178AD1041}" type="slidenum">
              <a:rPr lang="hr-HR" smtClean="0"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el.hr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hr-HR" dirty="0" smtClean="0"/>
              <a:t>Pisanje završnog rada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hr-HR" dirty="0" smtClean="0"/>
              <a:t>Predavanje za učenike četvrtih razreda </a:t>
            </a:r>
          </a:p>
          <a:p>
            <a:pPr algn="ctr"/>
            <a:r>
              <a:rPr lang="hr-HR" dirty="0" smtClean="0"/>
              <a:t>Tehničke škole Slavonski Brod</a:t>
            </a:r>
            <a:endParaRPr lang="hr-H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hr-HR" dirty="0" smtClean="0"/>
              <a:t>Jadranka Junačko, dipl.knjiž. Školska knjižnica TŠSB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7765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>Zaključak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r>
              <a:rPr lang="hr-HR" dirty="0"/>
              <a:t>Na kraju u </a:t>
            </a:r>
            <a:r>
              <a:rPr lang="hr-HR" b="1" dirty="0" smtClean="0"/>
              <a:t>Zaključku</a:t>
            </a:r>
            <a:r>
              <a:rPr lang="hr-HR" dirty="0" smtClean="0"/>
              <a:t>, </a:t>
            </a:r>
            <a:r>
              <a:rPr lang="hr-HR" dirty="0"/>
              <a:t>koji treba proizlaziti iz  izloženog u glavnome dijelu rada, treba istaknuti rezultate, </a:t>
            </a:r>
            <a:r>
              <a:rPr lang="hr-HR" u="sng" dirty="0"/>
              <a:t>dati svoje mišljenje</a:t>
            </a:r>
            <a:r>
              <a:rPr lang="hr-HR" dirty="0"/>
              <a:t> o zadanoj </a:t>
            </a:r>
            <a:r>
              <a:rPr lang="hr-HR" dirty="0" smtClean="0"/>
              <a:t>temi, </a:t>
            </a:r>
            <a:r>
              <a:rPr lang="hr-HR" dirty="0"/>
              <a:t>naznačiti budućnost onoga što je u temi obrađeno. </a:t>
            </a:r>
            <a:endParaRPr lang="hr-HR" dirty="0" smtClean="0"/>
          </a:p>
          <a:p>
            <a:r>
              <a:rPr lang="hr-HR" dirty="0" smtClean="0"/>
              <a:t>U zaključak se ne unose novi podaci i novi materijal.</a:t>
            </a:r>
            <a:endParaRPr lang="hr-HR" dirty="0"/>
          </a:p>
          <a:p>
            <a:r>
              <a:rPr lang="hr-HR" dirty="0"/>
              <a:t>Ne treba ponavljati iste rečenice iz glavnog dijela, nego rezultate opisati jasnim i snažnijim formulacijama izbjegavajući otrcane i zvučne fraze.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007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Popis literature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/>
              <a:t> </a:t>
            </a:r>
            <a:endParaRPr lang="hr-HR" dirty="0"/>
          </a:p>
          <a:p>
            <a:r>
              <a:rPr lang="hr-HR" dirty="0"/>
              <a:t>Izvori za pisanje završnog rada biti će uglavnom knjige, leksikoni, enciklopedije, časopisi, odnosno članci iz časopisa, a u novije vrijeme i elektronski nositelji podataka, CD ROM i Internet.</a:t>
            </a:r>
          </a:p>
          <a:p>
            <a:r>
              <a:rPr lang="hr-HR" dirty="0"/>
              <a:t> Sve izvore treba na kraju završnog rada u Popisu literature, popisati po </a:t>
            </a:r>
            <a:r>
              <a:rPr lang="hr-HR" u="sng" dirty="0"/>
              <a:t>abecednom redu autora.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9556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2079104"/>
          </a:xfrm>
        </p:spPr>
        <p:txBody>
          <a:bodyPr>
            <a:normAutofit fontScale="90000"/>
          </a:bodyPr>
          <a:lstStyle/>
          <a:p>
            <a:pPr algn="ctr"/>
            <a:r>
              <a:rPr lang="hr-HR" sz="4400" dirty="0"/>
              <a:t>Primjeri kako se vrši navođenje literature: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/>
              <a:t> </a:t>
            </a:r>
            <a:r>
              <a:rPr lang="hr-HR" b="1" dirty="0"/>
              <a:t>Knjige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Decker, K. Elementi strojeva. Zagreb: Tehnička knjiga, 1987</a:t>
            </a:r>
            <a:r>
              <a:rPr lang="hr-HR" dirty="0" smtClean="0"/>
              <a:t>.</a:t>
            </a:r>
            <a:endParaRPr lang="hr-HR" dirty="0"/>
          </a:p>
          <a:p>
            <a:r>
              <a:rPr lang="hr-HR" dirty="0"/>
              <a:t>Paunović</a:t>
            </a:r>
            <a:r>
              <a:rPr lang="hr-HR" dirty="0" smtClean="0"/>
              <a:t>, S</a:t>
            </a:r>
            <a:r>
              <a:rPr lang="hr-HR" dirty="0"/>
              <a:t>. Elektronički sklopovi: vježbe s integriranim analognim sklopovima. Zagreb: Školska knjiga, 1994</a:t>
            </a:r>
            <a:r>
              <a:rPr lang="hr-HR" dirty="0" smtClean="0"/>
              <a:t>.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b="1" dirty="0" smtClean="0"/>
              <a:t>Natuknice </a:t>
            </a:r>
            <a:r>
              <a:rPr lang="hr-HR" b="1" dirty="0"/>
              <a:t>u Enciklopediji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Mohorovčić, A. Arhitektura.// Tehnička enciklopedija, 1. Zagreb: JLZ, 1963., str. 462.</a:t>
            </a:r>
          </a:p>
        </p:txBody>
      </p:sp>
    </p:spTree>
    <p:extLst>
      <p:ext uri="{BB962C8B-B14F-4D97-AF65-F5344CB8AC3E}">
        <p14:creationId xmlns:p14="http://schemas.microsoft.com/office/powerpoint/2010/main" val="337066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b="1" dirty="0"/>
              <a:t> Članak u časopisu</a:t>
            </a:r>
          </a:p>
          <a:p>
            <a:endParaRPr lang="hr-HR" dirty="0"/>
          </a:p>
          <a:p>
            <a:r>
              <a:rPr lang="hr-HR" dirty="0"/>
              <a:t>Prezime, inicijal(i) imena autora. Naslov rada: podnaslov. // Naslov časopisa. Oznaka sveska/ godišta, broj( godina), str. Početna- Završna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r>
              <a:rPr lang="hr-HR" dirty="0"/>
              <a:t>Petak, D. Integrirana rasvjeta.// Elektrika. 7,1 ( 2005.), str. 28-29.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3204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/>
              <a:t> </a:t>
            </a:r>
            <a:r>
              <a:rPr lang="hr-HR" b="1" dirty="0"/>
              <a:t>Tekst pronađen na web stranici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/>
              <a:t>Prezime, inicijal(i) imena autora. Naslov rada: podnaslov. Godina objavljivanja. Internetska adresa. ( datum objavljivanja odnosno « skidanja» informacije)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r>
              <a:rPr lang="hr-HR" dirty="0"/>
              <a:t>Pavliša, S. Usklađenost plinskih i električnih instalacija u zgradama i industrijskim pogonima od priključka do potrošila.2005. </a:t>
            </a:r>
            <a:r>
              <a:rPr lang="hr-HR" u="sng" dirty="0">
                <a:hlinkClick r:id="rId2"/>
              </a:rPr>
              <a:t>URL:http://www.pael.hr/</a:t>
            </a:r>
            <a:r>
              <a:rPr lang="hr-HR" dirty="0"/>
              <a:t>. ( 7.4.2005.)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1590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 smtClean="0"/>
              <a:t>Prilozi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Prilozi se obično slike, ilustracije, crteži koji zauzimaju cijelu stranicu</a:t>
            </a:r>
            <a:r>
              <a:rPr lang="hr-HR" dirty="0" smtClean="0"/>
              <a:t>. Priloge treba navesti redom kako se pojavljuju u radnji. U radnji se pozvati na prilog npr. </a:t>
            </a:r>
            <a:r>
              <a:rPr lang="hr-HR" i="1" dirty="0" smtClean="0"/>
              <a:t>vidi:Prilog 1</a:t>
            </a:r>
          </a:p>
          <a:p>
            <a:pPr marL="0" indent="0">
              <a:buNone/>
            </a:pPr>
            <a:r>
              <a:rPr lang="hr-HR" i="1" dirty="0"/>
              <a:t> </a:t>
            </a:r>
            <a:r>
              <a:rPr lang="hr-HR" i="1" dirty="0" smtClean="0"/>
              <a:t>   </a:t>
            </a:r>
            <a:r>
              <a:rPr lang="hr-HR" dirty="0"/>
              <a:t>Ove </a:t>
            </a:r>
            <a:r>
              <a:rPr lang="hr-HR" dirty="0" smtClean="0"/>
              <a:t>se </a:t>
            </a:r>
            <a:r>
              <a:rPr lang="hr-HR" dirty="0"/>
              <a:t>stranice ne numeriraju.</a:t>
            </a:r>
          </a:p>
          <a:p>
            <a:r>
              <a:rPr lang="hr-HR" u="sng" dirty="0"/>
              <a:t>Na kraju radnje treba dati popis priloga s nazivima.</a:t>
            </a:r>
            <a:r>
              <a:rPr lang="hr-HR" dirty="0"/>
              <a:t> Stranice na kojima se nalazi tekst i crtež, grafikon, ilustracija i sl. ne smatraju se prilogom, nego redovnom stranicom.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7688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Citiranje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Kada se citira (navodi tuđi tekst) u skladu s pravopisnim pravilima, upotrebljavaju se navodnici. </a:t>
            </a:r>
          </a:p>
          <a:p>
            <a:pPr marL="0" indent="0">
              <a:buNone/>
            </a:pPr>
            <a:r>
              <a:rPr lang="hr-HR" dirty="0" smtClean="0"/>
              <a:t>Jasno mora biti obilježen početak navoda i kraj citiranog teksta.</a:t>
            </a:r>
          </a:p>
          <a:p>
            <a:pPr marL="0" indent="0">
              <a:buNone/>
            </a:pPr>
            <a:r>
              <a:rPr lang="hr-HR" dirty="0" smtClean="0"/>
              <a:t>Potrebno je na dnu stranice u bilješci (fusnoti) navesti bibliografske podatke o izvoru iz kojeg je citat.</a:t>
            </a:r>
          </a:p>
          <a:p>
            <a:pPr marL="0" indent="0">
              <a:buNone/>
            </a:pPr>
            <a:r>
              <a:rPr lang="hr-HR" dirty="0" smtClean="0"/>
              <a:t>Za citat je važno navesti stranicu.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66378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Vizualni izgled rada</a:t>
            </a:r>
            <a:endParaRPr lang="hr-H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8961724"/>
              </p:ext>
            </p:extLst>
          </p:nvPr>
        </p:nvGraphicFramePr>
        <p:xfrm>
          <a:off x="487148" y="2636912"/>
          <a:ext cx="7757260" cy="28083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6635"/>
                <a:gridCol w="6870625"/>
              </a:tblGrid>
              <a:tr h="991524">
                <a:tc>
                  <a:txBody>
                    <a:bodyPr/>
                    <a:lstStyle/>
                    <a:p>
                      <a:pPr indent="215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Veličina slova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indent="215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100" dirty="0">
                          <a:effectLst/>
                        </a:rPr>
                        <a:t>Komentar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17780" marB="17780" anchor="ctr"/>
                </a:tc>
              </a:tr>
              <a:tr h="337403">
                <a:tc>
                  <a:txBody>
                    <a:bodyPr/>
                    <a:lstStyle/>
                    <a:p>
                      <a:pPr indent="215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000">
                          <a:effectLst/>
                        </a:rPr>
                        <a:t>10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000" dirty="0">
                          <a:effectLst/>
                        </a:rPr>
                        <a:t>Primjedbe – fusnote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17780" marB="17780" anchor="ctr"/>
                </a:tc>
              </a:tr>
              <a:tr h="395800">
                <a:tc>
                  <a:txBody>
                    <a:bodyPr/>
                    <a:lstStyle/>
                    <a:p>
                      <a:pPr indent="215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>
                          <a:effectLst/>
                        </a:rPr>
                        <a:t>12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marR="381635" indent="2159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200" dirty="0">
                          <a:effectLst/>
                        </a:rPr>
                        <a:t>Osnovni tekst, podnaslovi slika i tablica, potpoglavlja (pojačano) i imena autora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17780" marB="17780" anchor="ctr"/>
                </a:tc>
              </a:tr>
              <a:tr h="454197">
                <a:tc>
                  <a:txBody>
                    <a:bodyPr/>
                    <a:lstStyle/>
                    <a:p>
                      <a:pPr indent="215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>
                          <a:effectLst/>
                        </a:rPr>
                        <a:t>14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</a:rPr>
                        <a:t>GLAVNA POGLAVLJA, pojačano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17780" marB="17780" anchor="ctr"/>
                </a:tc>
              </a:tr>
              <a:tr h="629387">
                <a:tc>
                  <a:txBody>
                    <a:bodyPr/>
                    <a:lstStyle/>
                    <a:p>
                      <a:pPr indent="2159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000">
                          <a:effectLst/>
                        </a:rPr>
                        <a:t>20</a:t>
                      </a:r>
                      <a:endParaRPr lang="hr-HR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17780" marB="17780" anchor="ctr"/>
                </a:tc>
                <a:tc>
                  <a:txBody>
                    <a:bodyPr/>
                    <a:lstStyle/>
                    <a:p>
                      <a:pPr indent="2159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r-HR" sz="2000" dirty="0">
                          <a:effectLst/>
                        </a:rPr>
                        <a:t>NASLOV ZAVRŠNOG RADA, pojačano</a:t>
                      </a:r>
                      <a:endParaRPr lang="hr-HR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17780" marR="17780" marT="17780" marB="1778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66258" y="1762889"/>
            <a:ext cx="402674" cy="4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15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90600" algn="l"/>
              </a:tabLst>
            </a:pPr>
            <a:endParaRPr kumimoji="0" lang="hr-HR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15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90600" algn="l"/>
              </a:tabLst>
            </a:pPr>
            <a:endParaRPr kumimoji="0" lang="hr-H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98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Vizualni izgled rada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Prored teksta najčešće treba biti 1,5. </a:t>
            </a:r>
          </a:p>
          <a:p>
            <a:r>
              <a:rPr lang="hr-HR" dirty="0" smtClean="0"/>
              <a:t>Times New Roman </a:t>
            </a:r>
          </a:p>
          <a:p>
            <a:r>
              <a:rPr lang="hr-HR" dirty="0" smtClean="0"/>
              <a:t>Koristiti crnu boju teksta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9451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Vizualni izgled rada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Svakako treba izbjegavati vrstu i oblik slova koja djeluju dekorativno ili ukrasno i koja više odgovaraju reklami i propagandi negoli ozbiljnom radu. </a:t>
            </a:r>
          </a:p>
          <a:p>
            <a:r>
              <a:rPr lang="hr-HR" dirty="0"/>
              <a:t>U tekstu se mogu upotrijebiti </a:t>
            </a:r>
            <a:r>
              <a:rPr lang="hr-HR" b="1" dirty="0"/>
              <a:t>podebljavanje</a:t>
            </a:r>
            <a:r>
              <a:rPr lang="hr-HR" dirty="0"/>
              <a:t> (bold), </a:t>
            </a:r>
            <a:r>
              <a:rPr lang="hr-HR" i="1" dirty="0"/>
              <a:t>kosa slova</a:t>
            </a:r>
            <a:r>
              <a:rPr lang="hr-HR" dirty="0"/>
              <a:t> </a:t>
            </a:r>
            <a:r>
              <a:rPr lang="hr-HR" i="1" dirty="0"/>
              <a:t>(italik) </a:t>
            </a:r>
            <a:r>
              <a:rPr lang="hr-HR" dirty="0"/>
              <a:t>i </a:t>
            </a:r>
            <a:r>
              <a:rPr lang="hr-HR" u="sng" dirty="0"/>
              <a:t>podcrtavanje</a:t>
            </a:r>
            <a:r>
              <a:rPr lang="hr-HR" dirty="0"/>
              <a:t>. </a:t>
            </a:r>
            <a:endParaRPr lang="hr-HR" dirty="0" smtClean="0"/>
          </a:p>
          <a:p>
            <a:r>
              <a:rPr lang="hr-HR" dirty="0" smtClean="0"/>
              <a:t>Velikim slovima mogu se pisati samo glavni naslovi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7697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Naputak za pisanje završnog rada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/>
              <a:t>Kako bi radovi bili ujednačeni i kako bi se učenicima pomoglo pri pisanju i izradi završnog rada dajemo niz uputa o tome kako treba izgledati završni rad.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r>
              <a:rPr lang="hr-HR" dirty="0"/>
              <a:t>Sve druge detaljnije i konkretnije naputke učenici trebaju </a:t>
            </a:r>
            <a:r>
              <a:rPr lang="hr-HR" u="sng" dirty="0"/>
              <a:t>dobiti od mentora.</a:t>
            </a:r>
            <a:endParaRPr lang="hr-HR" dirty="0"/>
          </a:p>
          <a:p>
            <a:r>
              <a:rPr lang="hr-HR" dirty="0"/>
              <a:t>Nakon što se odabere teme završnog rada, mentor( profesor) je dužan dati upute o literaturi i drugim izvorima koji se mogu koristiti za pisanje završnog rada.</a:t>
            </a:r>
          </a:p>
          <a:p>
            <a:r>
              <a:rPr lang="hr-HR" dirty="0"/>
              <a:t>Literatura( knjige , časopisi…) za izradu rada može se posuditi i školskoj knjižnici te Gradskoj knjižnici.</a:t>
            </a:r>
          </a:p>
          <a:p>
            <a:r>
              <a:rPr lang="hr-HR" dirty="0"/>
              <a:t>U školskoj knjižnici se također može koristiti Internet. Sadržaji  pronađen na Internetu mogu se koristiti za pisanje završnog rada, no pritom treba biti oprezan jer ti  sadržaji nisu uvijek pouzdani.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3242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/>
              <a:t>Vizualni izgled rada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000" dirty="0"/>
              <a:t>Manje slike ili sheme mogu se umetnuti unutar teksta, ali moraju biti numerirane. Kratak opis treba biti </a:t>
            </a:r>
            <a:r>
              <a:rPr lang="hr-HR" sz="2000" b="1" dirty="0"/>
              <a:t>ispod slike i iznad tablice </a:t>
            </a:r>
            <a:r>
              <a:rPr lang="hr-HR" sz="2000" dirty="0"/>
              <a:t>(npr. </a:t>
            </a:r>
            <a:r>
              <a:rPr lang="hr-HR" sz="2000" i="1" dirty="0"/>
              <a:t>Slika 1:</a:t>
            </a:r>
            <a:r>
              <a:rPr lang="hr-HR" sz="2000" dirty="0"/>
              <a:t> … ili </a:t>
            </a:r>
            <a:r>
              <a:rPr lang="hr-HR" sz="2000" i="1" dirty="0"/>
              <a:t>Tablica 1: </a:t>
            </a:r>
            <a:r>
              <a:rPr lang="hr-HR" sz="2000" dirty="0"/>
              <a:t>…). Slike i tablice trebaju biti postavljene tako, da ih najprije spomenete u tekstu. Sve veće slike i sheme treba smjestiti u </a:t>
            </a:r>
            <a:r>
              <a:rPr lang="hr-HR" sz="2000" i="1" dirty="0"/>
              <a:t>Prilog</a:t>
            </a:r>
            <a:r>
              <a:rPr lang="hr-HR" sz="2000" dirty="0"/>
              <a:t> na kraju.</a:t>
            </a:r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                    </a:t>
            </a:r>
          </a:p>
          <a:p>
            <a:pPr marL="0" indent="0" algn="ctr">
              <a:buNone/>
            </a:pPr>
            <a:r>
              <a:rPr lang="hr-HR" dirty="0" smtClean="0"/>
              <a:t> Slika 1: Naziv slike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3645024"/>
            <a:ext cx="1709936" cy="1709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61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dirty="0" smtClean="0"/>
              <a:t>Hvala na pažnji!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4005064"/>
            <a:ext cx="4533900" cy="2162175"/>
          </a:xfrm>
        </p:spPr>
      </p:pic>
    </p:spTree>
    <p:extLst>
      <p:ext uri="{BB962C8B-B14F-4D97-AF65-F5344CB8AC3E}">
        <p14:creationId xmlns:p14="http://schemas.microsoft.com/office/powerpoint/2010/main" val="3286568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/>
          <a:lstStyle/>
          <a:p>
            <a:pPr algn="ctr"/>
            <a:r>
              <a:rPr lang="hr-HR" dirty="0" smtClean="0"/>
              <a:t>Sadržaj predavanja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/>
              <a:t>Struktura  završnog rada</a:t>
            </a:r>
          </a:p>
          <a:p>
            <a:r>
              <a:rPr lang="hr-HR" sz="2400" dirty="0" smtClean="0"/>
              <a:t>Tehnički savjeti</a:t>
            </a:r>
          </a:p>
          <a:p>
            <a:r>
              <a:rPr lang="hr-HR" sz="2400" dirty="0" smtClean="0"/>
              <a:t>Popis literature</a:t>
            </a:r>
            <a:endParaRPr lang="hr-HR" sz="24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969" y="1920875"/>
            <a:ext cx="3657061" cy="4433888"/>
          </a:xfrm>
        </p:spPr>
      </p:pic>
    </p:spTree>
    <p:extLst>
      <p:ext uri="{BB962C8B-B14F-4D97-AF65-F5344CB8AC3E}">
        <p14:creationId xmlns:p14="http://schemas.microsoft.com/office/powerpoint/2010/main" val="385578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pPr algn="ctr"/>
            <a:r>
              <a:rPr lang="hr-HR" dirty="0" smtClean="0"/>
              <a:t>Struktura završnog rada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1600" dirty="0" smtClean="0"/>
              <a:t>Grupiranje sadržaja:</a:t>
            </a:r>
          </a:p>
          <a:p>
            <a:pPr marL="0" indent="0">
              <a:buNone/>
            </a:pPr>
            <a:endParaRPr lang="hr-HR" sz="1600" dirty="0"/>
          </a:p>
          <a:p>
            <a:pPr marL="0" indent="0">
              <a:buNone/>
            </a:pPr>
            <a:r>
              <a:rPr lang="hr-HR" sz="1600" dirty="0" smtClean="0"/>
              <a:t>Naslovnica</a:t>
            </a:r>
          </a:p>
          <a:p>
            <a:pPr marL="0" indent="0">
              <a:buNone/>
            </a:pPr>
            <a:r>
              <a:rPr lang="hr-HR" sz="1600" dirty="0" smtClean="0"/>
              <a:t>Sadržaj</a:t>
            </a:r>
          </a:p>
          <a:p>
            <a:pPr marL="0" indent="0">
              <a:buNone/>
            </a:pPr>
            <a:r>
              <a:rPr lang="hr-HR" sz="1600" dirty="0" smtClean="0"/>
              <a:t>1. Uvod</a:t>
            </a:r>
          </a:p>
          <a:p>
            <a:pPr marL="0" indent="0">
              <a:buNone/>
            </a:pPr>
            <a:r>
              <a:rPr lang="hr-HR" sz="1600" dirty="0" smtClean="0"/>
              <a:t>2. Naslov prvog poglavlja</a:t>
            </a:r>
          </a:p>
          <a:p>
            <a:pPr marL="0" indent="0">
              <a:buNone/>
            </a:pPr>
            <a:r>
              <a:rPr lang="hr-HR" sz="1600" dirty="0"/>
              <a:t>	</a:t>
            </a:r>
            <a:r>
              <a:rPr lang="hr-HR" sz="1600" dirty="0" smtClean="0"/>
              <a:t>2.1. Podnaslov</a:t>
            </a:r>
          </a:p>
          <a:p>
            <a:pPr marL="0" indent="0">
              <a:buNone/>
            </a:pPr>
            <a:r>
              <a:rPr lang="hr-HR" sz="1600" dirty="0"/>
              <a:t>	</a:t>
            </a:r>
            <a:r>
              <a:rPr lang="hr-HR" sz="1600" dirty="0" smtClean="0"/>
              <a:t>2.2. Drugi podnaslov</a:t>
            </a:r>
          </a:p>
          <a:p>
            <a:pPr marL="0" indent="0">
              <a:buNone/>
            </a:pPr>
            <a:r>
              <a:rPr lang="hr-HR" sz="1600" dirty="0" smtClean="0"/>
              <a:t>3. Naslov trećeg poglavlja</a:t>
            </a:r>
          </a:p>
          <a:p>
            <a:pPr marL="0" indent="0">
              <a:buNone/>
            </a:pPr>
            <a:r>
              <a:rPr lang="hr-HR" sz="1600" dirty="0"/>
              <a:t>	</a:t>
            </a:r>
            <a:r>
              <a:rPr lang="hr-HR" sz="1600" dirty="0" smtClean="0"/>
              <a:t>3.1. Podnaslov</a:t>
            </a:r>
          </a:p>
          <a:p>
            <a:pPr marL="0" indent="0">
              <a:buNone/>
            </a:pPr>
            <a:r>
              <a:rPr lang="hr-HR" sz="1600" dirty="0"/>
              <a:t>	</a:t>
            </a:r>
            <a:r>
              <a:rPr lang="hr-HR" sz="1600" dirty="0" smtClean="0"/>
              <a:t>	3.1.1. prvi stavak</a:t>
            </a:r>
          </a:p>
          <a:p>
            <a:pPr marL="0" indent="0">
              <a:buNone/>
            </a:pPr>
            <a:r>
              <a:rPr lang="hr-HR" sz="1600" dirty="0"/>
              <a:t>	</a:t>
            </a:r>
            <a:r>
              <a:rPr lang="hr-HR" sz="1600" dirty="0" smtClean="0"/>
              <a:t>	3.1.2. drugi stavak</a:t>
            </a:r>
          </a:p>
          <a:p>
            <a:pPr marL="0" indent="0">
              <a:buNone/>
            </a:pPr>
            <a:r>
              <a:rPr lang="hr-HR" sz="1600" dirty="0"/>
              <a:t>	</a:t>
            </a:r>
            <a:r>
              <a:rPr lang="hr-HR" sz="1600" dirty="0" smtClean="0"/>
              <a:t>3.2. Drugi podnaslov</a:t>
            </a:r>
          </a:p>
          <a:p>
            <a:pPr marL="0" indent="0">
              <a:buNone/>
            </a:pPr>
            <a:r>
              <a:rPr lang="hr-HR" sz="1600" dirty="0"/>
              <a:t>	</a:t>
            </a:r>
            <a:r>
              <a:rPr lang="hr-HR" sz="1600" dirty="0" smtClean="0"/>
              <a:t>3.3. Treći podnaslov</a:t>
            </a:r>
          </a:p>
          <a:p>
            <a:pPr marL="0" indent="0">
              <a:buNone/>
            </a:pPr>
            <a:r>
              <a:rPr lang="hr-HR" sz="1600" dirty="0" smtClean="0"/>
              <a:t>4. Naslov trećeg poglavlja</a:t>
            </a:r>
          </a:p>
          <a:p>
            <a:pPr marL="0" indent="0">
              <a:buNone/>
            </a:pPr>
            <a:r>
              <a:rPr lang="hr-HR" sz="1600" dirty="0" smtClean="0"/>
              <a:t>5. Zaključak</a:t>
            </a:r>
          </a:p>
          <a:p>
            <a:pPr marL="0" indent="0">
              <a:buNone/>
            </a:pPr>
            <a:r>
              <a:rPr lang="hr-HR" sz="1600" dirty="0" smtClean="0"/>
              <a:t>6. Literatura</a:t>
            </a:r>
          </a:p>
          <a:p>
            <a:pPr marL="0" indent="0">
              <a:buNone/>
            </a:pPr>
            <a:r>
              <a:rPr lang="hr-HR" sz="1600" dirty="0" smtClean="0"/>
              <a:t>7. Dodatak (prilozi)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2839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500776"/>
          </a:xfrm>
        </p:spPr>
        <p:txBody>
          <a:bodyPr>
            <a:normAutofit/>
          </a:bodyPr>
          <a:lstStyle/>
          <a:p>
            <a:pPr algn="ctr"/>
            <a:r>
              <a:rPr lang="hr-HR" dirty="0" smtClean="0"/>
              <a:t>Naslovna </a:t>
            </a:r>
            <a:r>
              <a:rPr lang="hr-HR" dirty="0" smtClean="0"/>
              <a:t>stranica</a:t>
            </a:r>
            <a:br>
              <a:rPr lang="hr-HR" dirty="0" smtClean="0"/>
            </a:br>
            <a:endParaRPr lang="hr-HR" sz="1300" dirty="0"/>
          </a:p>
        </p:txBody>
      </p:sp>
    </p:spTree>
    <p:extLst>
      <p:ext uri="{BB962C8B-B14F-4D97-AF65-F5344CB8AC3E}">
        <p14:creationId xmlns:p14="http://schemas.microsoft.com/office/powerpoint/2010/main" val="231683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hr-HR" dirty="0" smtClean="0"/>
              <a:t>Sadržaj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93091"/>
            <a:ext cx="8229600" cy="4157816"/>
          </a:xfrm>
        </p:spPr>
        <p:txBody>
          <a:bodyPr>
            <a:normAutofit/>
          </a:bodyPr>
          <a:lstStyle/>
          <a:p>
            <a:endParaRPr lang="hr-HR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5673"/>
            <a:ext cx="8024762" cy="46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576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Upute za pisanje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Svrha je završnog rada samostalna obrada problema istaknutog u naslovu. Treba pokazati u kojoj je mjeri usvojena metoda obrade problema i kakva je radna kultura učenika.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3625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775920"/>
          </a:xfrm>
        </p:spPr>
        <p:txBody>
          <a:bodyPr>
            <a:normAutofit fontScale="85000" lnSpcReduction="20000"/>
          </a:bodyPr>
          <a:lstStyle/>
          <a:p>
            <a:r>
              <a:rPr lang="hr-HR" b="1" u="sng" dirty="0"/>
              <a:t>Uvod</a:t>
            </a:r>
            <a:endParaRPr lang="hr-HR" dirty="0"/>
          </a:p>
          <a:p>
            <a:pPr marL="0" indent="0">
              <a:buNone/>
            </a:pPr>
            <a:r>
              <a:rPr lang="hr-HR" b="1" dirty="0"/>
              <a:t> </a:t>
            </a:r>
            <a:endParaRPr lang="hr-HR" dirty="0"/>
          </a:p>
          <a:p>
            <a:r>
              <a:rPr lang="hr-HR" dirty="0"/>
              <a:t>Učenik bi trebao za zadanu </a:t>
            </a:r>
            <a:r>
              <a:rPr lang="hr-HR" dirty="0" smtClean="0"/>
              <a:t>(odabranu</a:t>
            </a:r>
            <a:r>
              <a:rPr lang="hr-HR" dirty="0"/>
              <a:t>) temu napraviti opći  </a:t>
            </a:r>
            <a:r>
              <a:rPr lang="hr-HR" b="1" dirty="0"/>
              <a:t>Uvod</a:t>
            </a:r>
            <a:r>
              <a:rPr lang="hr-HR" dirty="0"/>
              <a:t> iz znanstvene discipline iz koje je tema. U njemu </a:t>
            </a:r>
            <a:r>
              <a:rPr lang="hr-HR" u="sng" dirty="0"/>
              <a:t>precizirati i odrediti problematiku</a:t>
            </a:r>
            <a:r>
              <a:rPr lang="hr-HR" dirty="0"/>
              <a:t> koju će obrađivati , istaknuti razloge  radi kojih je odabrao ovu temu i </a:t>
            </a:r>
            <a:r>
              <a:rPr lang="hr-HR" u="sng" dirty="0"/>
              <a:t>predvidjeti konačni cilj</a:t>
            </a:r>
            <a:r>
              <a:rPr lang="hr-HR" dirty="0"/>
              <a:t> obrade svoje teme. </a:t>
            </a:r>
          </a:p>
          <a:p>
            <a:r>
              <a:rPr lang="hr-HR" dirty="0"/>
              <a:t>Ukoliko koristi određene neuobičajene izraze, kratice i sl., treba ih u uvodnom dijelu pojasniti u obliku legende ili sl.</a:t>
            </a:r>
          </a:p>
          <a:p>
            <a:r>
              <a:rPr lang="hr-HR" dirty="0"/>
              <a:t> Uvod ne bi trebao prelaziti opseg od jedne do dvije stranice.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pPr marL="0" indent="0">
              <a:buNone/>
            </a:pPr>
            <a:r>
              <a:rPr lang="hr-HR" dirty="0"/>
              <a:t> </a:t>
            </a:r>
          </a:p>
          <a:p>
            <a:r>
              <a:rPr lang="hr-HR" b="1" u="sng" dirty="0"/>
              <a:t> Obrada teme</a:t>
            </a:r>
            <a:endParaRPr lang="hr-HR" dirty="0"/>
          </a:p>
          <a:p>
            <a:endParaRPr lang="hr-HR" dirty="0"/>
          </a:p>
          <a:p>
            <a:r>
              <a:rPr lang="hr-HR" dirty="0"/>
              <a:t>U glavnome dijelu </a:t>
            </a:r>
            <a:r>
              <a:rPr lang="hr-HR" b="1" dirty="0"/>
              <a:t>Obrada teme</a:t>
            </a:r>
            <a:r>
              <a:rPr lang="hr-HR" dirty="0"/>
              <a:t>, treba razraditi ( opisati) bitne činjenice i probleme, istaknuti poznate osnovne metode rješavanja problema uz korištenje mogućih primjera i istaknuti znanstvene zaključke.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9243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r-HR" b="1" u="sng" dirty="0"/>
              <a:t>Stručni dio</a:t>
            </a:r>
            <a:endParaRPr lang="hr-HR" dirty="0"/>
          </a:p>
          <a:p>
            <a:pPr marL="457200" lvl="0" indent="-457200">
              <a:buAutoNum type="alphaLcParenR"/>
            </a:pPr>
            <a:r>
              <a:rPr lang="hr-HR" sz="2400" dirty="0" smtClean="0"/>
              <a:t>Praktični rad</a:t>
            </a:r>
          </a:p>
          <a:p>
            <a:pPr marL="0" lvl="0" indent="0">
              <a:buNone/>
            </a:pPr>
            <a:r>
              <a:rPr lang="hr-HR" sz="2400" dirty="0"/>
              <a:t>	</a:t>
            </a:r>
            <a:r>
              <a:rPr lang="hr-HR" dirty="0" smtClean="0"/>
              <a:t>Temu </a:t>
            </a:r>
            <a:r>
              <a:rPr lang="hr-HR" dirty="0"/>
              <a:t>podijeliti na sklopovske, funkcionalne ili pogonske cjeline i dati potpun fizikalni i matematički opis rada pojedine cjeline. Crtati sheme, valne oblike , dijagrame, tablice. Izvršiti mjerenja i proračun. Opisati rad cijelog uređaja, stroja, pogona ili sustav, te nacrtati električnu i montažnu shemu, te shemu tiskane pločice, te popis dijelova. Napisati tehnološki postupak izrade i ispitivanja.</a:t>
            </a:r>
          </a:p>
          <a:p>
            <a:pPr marL="0" indent="0">
              <a:buNone/>
            </a:pPr>
            <a:r>
              <a:rPr lang="hr-HR" sz="2400" dirty="0"/>
              <a:t> </a:t>
            </a:r>
          </a:p>
          <a:p>
            <a:pPr marL="0" lvl="0" indent="0">
              <a:buNone/>
            </a:pPr>
            <a:r>
              <a:rPr lang="hr-HR" sz="2400" dirty="0" smtClean="0"/>
              <a:t>b)  Teoretsko-znanstveni </a:t>
            </a:r>
            <a:r>
              <a:rPr lang="hr-HR" sz="2400" dirty="0"/>
              <a:t>rad</a:t>
            </a:r>
          </a:p>
          <a:p>
            <a:pPr marL="0" indent="0">
              <a:buNone/>
            </a:pPr>
            <a:r>
              <a:rPr lang="hr-HR" sz="2400" dirty="0" smtClean="0"/>
              <a:t>	Uz pomoć literature potpuno obraditi temu, matematički, fizikalno i stručno s elementima znanstveno- istraživačkog rada, potkrijepiti primjerima.</a:t>
            </a:r>
            <a:endParaRPr lang="hr-HR" sz="2400" dirty="0"/>
          </a:p>
          <a:p>
            <a:pPr marL="0" indent="0">
              <a:buNone/>
            </a:pPr>
            <a:r>
              <a:rPr lang="hr-HR" sz="2400" dirty="0"/>
              <a:t> </a:t>
            </a:r>
          </a:p>
          <a:p>
            <a:pPr marL="0" lvl="0" indent="0">
              <a:buNone/>
            </a:pPr>
            <a:r>
              <a:rPr lang="hr-HR" sz="2400" dirty="0" smtClean="0"/>
              <a:t>c)  Računarstvo</a:t>
            </a:r>
            <a:endParaRPr lang="hr-HR" sz="2400" dirty="0"/>
          </a:p>
          <a:p>
            <a:pPr marL="0" indent="0">
              <a:buNone/>
            </a:pPr>
            <a:r>
              <a:rPr lang="hr-HR" sz="2400" dirty="0"/>
              <a:t> </a:t>
            </a:r>
            <a:r>
              <a:rPr lang="hr-HR" sz="2400" dirty="0" smtClean="0"/>
              <a:t>     	 Opisati </a:t>
            </a:r>
            <a:r>
              <a:rPr lang="hr-HR" sz="2400" dirty="0"/>
              <a:t>način rada programa, moguće primjene. Navesti dodatne programe u </a:t>
            </a:r>
            <a:r>
              <a:rPr lang="hr-HR" sz="2400" dirty="0" smtClean="0"/>
              <a:t>    izradi </a:t>
            </a:r>
            <a:r>
              <a:rPr lang="hr-HR" sz="2400" dirty="0"/>
              <a:t>rada i elaborata. Opisati način izrade rada.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563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169</TotalTime>
  <Words>592</Words>
  <Application>Microsoft Office PowerPoint</Application>
  <PresentationFormat>On-screen Show (4:3)</PresentationFormat>
  <Paragraphs>121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Pisanje završnog rada</vt:lpstr>
      <vt:lpstr>Naputak za pisanje završnog rada</vt:lpstr>
      <vt:lpstr>Sadržaj predavanja</vt:lpstr>
      <vt:lpstr>Struktura završnog rada</vt:lpstr>
      <vt:lpstr>Naslovna stranica </vt:lpstr>
      <vt:lpstr>Sadržaj</vt:lpstr>
      <vt:lpstr>Upute za pisanje</vt:lpstr>
      <vt:lpstr>PowerPoint Presentation</vt:lpstr>
      <vt:lpstr>PowerPoint Presentation</vt:lpstr>
      <vt:lpstr> Zaključak</vt:lpstr>
      <vt:lpstr>Popis literature</vt:lpstr>
      <vt:lpstr>Primjeri kako se vrši navođenje literature: </vt:lpstr>
      <vt:lpstr>PowerPoint Presentation</vt:lpstr>
      <vt:lpstr>PowerPoint Presentation</vt:lpstr>
      <vt:lpstr>Prilozi </vt:lpstr>
      <vt:lpstr>Citiranje</vt:lpstr>
      <vt:lpstr>Vizualni izgled rada</vt:lpstr>
      <vt:lpstr>Vizualni izgled rada</vt:lpstr>
      <vt:lpstr>Vizualni izgled rada</vt:lpstr>
      <vt:lpstr>Vizualni izgled rada</vt:lpstr>
      <vt:lpstr>Hvala na pažnji!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knjižnica</dc:creator>
  <cp:lastModifiedBy>knjižnica</cp:lastModifiedBy>
  <cp:revision>17</cp:revision>
  <dcterms:created xsi:type="dcterms:W3CDTF">2013-01-24T09:24:40Z</dcterms:created>
  <dcterms:modified xsi:type="dcterms:W3CDTF">2013-01-30T13:59:16Z</dcterms:modified>
</cp:coreProperties>
</file>